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32DA954-2DD4-46FB-9BD4-E1C03B5CAF66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800" autoAdjust="0"/>
  </p:normalViewPr>
  <p:slideViewPr>
    <p:cSldViewPr snapToGrid="0">
      <p:cViewPr varScale="1">
        <p:scale>
          <a:sx n="48" d="100"/>
          <a:sy n="48" d="100"/>
        </p:scale>
        <p:origin x="1500" y="48"/>
      </p:cViewPr>
      <p:guideLst>
        <p:guide orient="horz" pos="504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8F4F5-0940-41BB-920F-2FEFFE49161D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313EA-B92A-49F3-B9B2-0F8BEA523C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59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50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73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08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82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58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15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43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90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34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313EA-B92A-49F3-B9B2-0F8BEA523C9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1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06E81-375B-469A-A735-EF8F660E1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146813-8124-4AAC-8344-EDE223DA5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6DB5E1-16CA-4064-A547-59E0AEA9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3EDC1A-5976-48B2-9B21-4439C690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7E1B7-A01B-46CC-9B01-846AEA98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8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1EB03-6215-4D02-B881-602A1BB9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3A9270-7E1B-4E18-A77E-A49D47AFB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4B216A-7107-4BB3-A58F-076DF8C2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9889A-8856-45BD-965D-9841DB5A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C28795-2A9A-49E0-8D48-0BBB54F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58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A992A7-7CDE-4142-B996-FD5EFDAC7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89911A-FDCB-4B7F-99F4-4639EA3AF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FA651F-1BF8-44D2-92E8-4D62F0F2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402A7F-182B-4CE8-8B95-5EF3A6F7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C88579-B6FB-4365-8216-FD9EAE95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031E2-9626-4C9F-A5A4-A7599681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EA040F-2BAE-4E59-B9EF-AF41C9B51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2B3D10-6D85-4A2D-9FB1-E0847C41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F6598C-EED2-49CB-97F7-D86C676A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6F79C8-41B1-4992-9531-C3E99442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A9D28-1C6A-4504-BDA9-EAC0C527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F429D4-37CD-4E89-ABB9-0E43102E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A0006-7BDF-420B-BEBA-97E215CC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388FB-C9BB-49FE-A15E-34991AF5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8AD966-FC5E-4607-A22A-7CD14827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7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C241A-4F2B-43D9-A5C8-2998E3A6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4CAED-8C02-4645-A58F-BB3B98B84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EEF703-CA2D-41AE-ADB8-E2F53D4D2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E44B5F-8D85-45B6-9D2D-41514BE7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07D33E-E174-43FE-94BC-12CCF009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0EFC5E-4FC6-4EB7-B65D-E3920695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8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E16F5-6196-4819-9F04-44724EA2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3D93FD-C302-475B-99D7-48B224BC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7E9AA1-64EF-481B-AFCF-E2023F880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747A1F9-E106-4B54-83A6-BE6F0E64D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D7E561-5353-42C6-BE98-84FEE3A1A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81E64D-361D-4A12-A605-054634C7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D4EA4C-2F37-44BD-998A-6E2C331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B5E2D4-E9CC-4162-8842-3AC0C72A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5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E0E7D-908C-4B19-BAC1-F57F24EF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D9CFB1-CD08-4351-9301-65DF404A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9B5D18-67B6-41DE-8D9E-D03E7AFF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EA5198-6C79-4780-9A16-6817E03D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8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D5CC93-6B26-49E9-B87B-40C9DD1B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3FF1EA-5FFE-4EDB-9AAE-1F6C6C84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071A94-DA82-4767-9CB7-5ECAB238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0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5DD5C-D39E-4209-9F82-01D757DB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561307-272E-4E5E-9B01-B7FF1B52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93F6E1-C686-446A-A16E-401B3EA53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5F3EB6-1632-46DC-8B77-4E887BC4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9BD250-200F-4D0E-9218-CCB5AE62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7DCF46-1C92-4468-9467-F612E0E4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52F0E-F40F-41E3-8D2C-865E90DC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225FEEB-291C-4F61-A623-74D8C2E19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5B245D-593A-4B3E-93C7-E6D108CC2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E50E2D-FA15-423D-AD4F-183355D9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B8C432-2673-4260-B318-797BEB80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9930F7-3547-4D46-BE62-ACC789D5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4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22E80F-7536-4C8F-86C3-7E653DC4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AD6B53-42A4-40B6-AA3C-CAD4038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BE9F0-0B3E-430C-BAD3-1F30D7A5A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0B84-59B9-4B8E-8647-76570E0F2D5F}" type="datetimeFigureOut">
              <a:rPr lang="de-DE" smtClean="0"/>
              <a:t>09.05.2019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7A6F7-5ECA-4C23-B1B8-AEA387A37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E2D7C-5BB0-47CE-90A4-90519FAB8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07F2-38D5-4FFF-92B8-9C7C7CFA4D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2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3A4FDC-7579-49E8-BD0E-B5E834B6F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478"/>
            <a:ext cx="6515132" cy="419920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1FD987D-D590-495F-9B81-814E2ECF9B04}"/>
              </a:ext>
            </a:extLst>
          </p:cNvPr>
          <p:cNvSpPr txBox="1"/>
          <p:nvPr/>
        </p:nvSpPr>
        <p:spPr>
          <a:xfrm>
            <a:off x="7204430" y="3026583"/>
            <a:ext cx="4281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latin typeface="Arial Black" panose="020B0A04020102020204" pitchFamily="34" charset="0"/>
                <a:cs typeface="Arial" panose="020B0604020202020204" pitchFamily="34" charset="0"/>
              </a:rPr>
              <a:t>Konfliktmanagement</a:t>
            </a:r>
          </a:p>
          <a:p>
            <a:pPr algn="ctr"/>
            <a:r>
              <a:rPr lang="de-DE" sz="2800" dirty="0">
                <a:latin typeface="Arial Black" panose="020B0A04020102020204" pitchFamily="34" charset="0"/>
                <a:cs typeface="Arial" panose="020B0604020202020204" pitchFamily="34" charset="0"/>
              </a:rPr>
              <a:t>in</a:t>
            </a:r>
          </a:p>
          <a:p>
            <a:pPr algn="ctr"/>
            <a:r>
              <a:rPr lang="de-DE" sz="2800" dirty="0">
                <a:latin typeface="Arial Black" panose="020B0A04020102020204" pitchFamily="34" charset="0"/>
                <a:cs typeface="Arial" panose="020B0604020202020204" pitchFamily="34" charset="0"/>
              </a:rPr>
              <a:t>Teams</a:t>
            </a:r>
          </a:p>
        </p:txBody>
      </p:sp>
      <p:pic>
        <p:nvPicPr>
          <p:cNvPr id="12" name="Grafik 11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4263129E-DA1D-48AD-B016-D7CEB343F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3F374F-2ED9-4668-8366-96E92F7B81FA}"/>
              </a:ext>
            </a:extLst>
          </p:cNvPr>
          <p:cNvCxnSpPr>
            <a:cxnSpLocks/>
          </p:cNvCxnSpPr>
          <p:nvPr/>
        </p:nvCxnSpPr>
        <p:spPr>
          <a:xfrm>
            <a:off x="6115878" y="1013794"/>
            <a:ext cx="0" cy="4850296"/>
          </a:xfrm>
          <a:prstGeom prst="straightConnector1">
            <a:avLst/>
          </a:prstGeom>
          <a:ln w="1270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2B84B62-3944-477D-9DA3-1BEC1675A94B}"/>
              </a:ext>
            </a:extLst>
          </p:cNvPr>
          <p:cNvCxnSpPr>
            <a:cxnSpLocks/>
          </p:cNvCxnSpPr>
          <p:nvPr/>
        </p:nvCxnSpPr>
        <p:spPr>
          <a:xfrm rot="5400000">
            <a:off x="6115878" y="967411"/>
            <a:ext cx="0" cy="4850296"/>
          </a:xfrm>
          <a:prstGeom prst="straightConnector1">
            <a:avLst/>
          </a:prstGeom>
          <a:ln w="127000">
            <a:solidFill>
              <a:schemeClr val="tx1">
                <a:alpha val="97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295F8616-71BA-470C-9DCE-324C4D53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1" y="441462"/>
            <a:ext cx="2171700" cy="4381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9543C72-7D54-4D80-B115-97535761E036}"/>
              </a:ext>
            </a:extLst>
          </p:cNvPr>
          <p:cNvSpPr txBox="1"/>
          <p:nvPr/>
        </p:nvSpPr>
        <p:spPr>
          <a:xfrm>
            <a:off x="5178120" y="306594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Dauer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F94F15-D606-4468-946E-2006E1A8D811}"/>
              </a:ext>
            </a:extLst>
          </p:cNvPr>
          <p:cNvSpPr txBox="1"/>
          <p:nvPr/>
        </p:nvSpPr>
        <p:spPr>
          <a:xfrm>
            <a:off x="8560904" y="3038616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Distanz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DE9C68B-0364-4A8A-8BA5-F5AAFE82ED7C}"/>
              </a:ext>
            </a:extLst>
          </p:cNvPr>
          <p:cNvSpPr txBox="1"/>
          <p:nvPr/>
        </p:nvSpPr>
        <p:spPr>
          <a:xfrm>
            <a:off x="4853160" y="5940122"/>
            <a:ext cx="2525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Wechsel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50C4121-7D18-4C01-82B6-EC7FBC1E5991}"/>
              </a:ext>
            </a:extLst>
          </p:cNvPr>
          <p:cNvSpPr txBox="1"/>
          <p:nvPr/>
        </p:nvSpPr>
        <p:spPr>
          <a:xfrm>
            <a:off x="1974236" y="3038616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Nähe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76A5F13-651B-4199-AB68-2FA92E333F77}"/>
              </a:ext>
            </a:extLst>
          </p:cNvPr>
          <p:cNvSpPr txBox="1"/>
          <p:nvPr/>
        </p:nvSpPr>
        <p:spPr>
          <a:xfrm>
            <a:off x="567497" y="921029"/>
            <a:ext cx="379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Riemann – Thomann - Modell</a:t>
            </a:r>
          </a:p>
        </p:txBody>
      </p:sp>
    </p:spTree>
    <p:extLst>
      <p:ext uri="{BB962C8B-B14F-4D97-AF65-F5344CB8AC3E}">
        <p14:creationId xmlns:p14="http://schemas.microsoft.com/office/powerpoint/2010/main" val="64200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4" name="Grafik 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295F8616-71BA-470C-9DCE-324C4D539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1" y="441462"/>
            <a:ext cx="2171700" cy="4381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76A5F13-651B-4199-AB68-2FA92E333F77}"/>
              </a:ext>
            </a:extLst>
          </p:cNvPr>
          <p:cNvSpPr txBox="1"/>
          <p:nvPr/>
        </p:nvSpPr>
        <p:spPr>
          <a:xfrm>
            <a:off x="567497" y="921029"/>
            <a:ext cx="379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Black" panose="020B0A04020102020204" pitchFamily="34" charset="0"/>
              </a:rPr>
              <a:t>Riemann – Thomann - Modell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12A7E4-34DF-4A49-83E4-C71F6FC7AE8D}"/>
              </a:ext>
            </a:extLst>
          </p:cNvPr>
          <p:cNvSpPr txBox="1"/>
          <p:nvPr/>
        </p:nvSpPr>
        <p:spPr>
          <a:xfrm>
            <a:off x="555605" y="1290361"/>
            <a:ext cx="749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Die Führungskraft als (präventiver) Konfliktmanager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DE52D56-8A19-4499-B034-44284BEB1F5F}"/>
              </a:ext>
            </a:extLst>
          </p:cNvPr>
          <p:cNvSpPr txBox="1"/>
          <p:nvPr/>
        </p:nvSpPr>
        <p:spPr>
          <a:xfrm>
            <a:off x="547619" y="1639815"/>
            <a:ext cx="3104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Denken im Gegenteil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1C29AC-3450-4B75-824F-C1E597C46733}"/>
              </a:ext>
            </a:extLst>
          </p:cNvPr>
          <p:cNvSpPr txBox="1"/>
          <p:nvPr/>
        </p:nvSpPr>
        <p:spPr>
          <a:xfrm>
            <a:off x="925208" y="2464658"/>
            <a:ext cx="112582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  <a:latin typeface="Arial Black" panose="020B0A04020102020204" pitchFamily="34" charset="0"/>
              </a:rPr>
              <a:t>Was braucht der jeweilige Typ von Führungskräften (im Konfliktfall)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461A67-5A91-43B1-AB62-2AA473CF23D3}"/>
              </a:ext>
            </a:extLst>
          </p:cNvPr>
          <p:cNvSpPr txBox="1"/>
          <p:nvPr/>
        </p:nvSpPr>
        <p:spPr>
          <a:xfrm>
            <a:off x="925208" y="4153259"/>
            <a:ext cx="111674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FF00"/>
                </a:solidFill>
                <a:latin typeface="Arial Black" panose="020B0A04020102020204" pitchFamily="34" charset="0"/>
              </a:rPr>
              <a:t>Was bringt ihn in einen (inneren) Widerstand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6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18149D4-26FA-4F1B-909F-2197F445B805}"/>
              </a:ext>
            </a:extLst>
          </p:cNvPr>
          <p:cNvSpPr/>
          <p:nvPr/>
        </p:nvSpPr>
        <p:spPr>
          <a:xfrm>
            <a:off x="4632960" y="2606040"/>
            <a:ext cx="3931920" cy="1714500"/>
          </a:xfrm>
          <a:prstGeom prst="roundRect">
            <a:avLst>
              <a:gd name="adj" fmla="val 762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4" name="Grafik 3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295F8616-71BA-470C-9DCE-324C4D539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1" y="441462"/>
            <a:ext cx="2171700" cy="4381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B66A7B1-94E4-43F9-8B52-FD12C0D70856}"/>
              </a:ext>
            </a:extLst>
          </p:cNvPr>
          <p:cNvSpPr txBox="1"/>
          <p:nvPr/>
        </p:nvSpPr>
        <p:spPr>
          <a:xfrm>
            <a:off x="5029201" y="3075057"/>
            <a:ext cx="3129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Strategien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0B62CC-9419-4ACE-A3B4-2A955ADE1715}"/>
              </a:ext>
            </a:extLst>
          </p:cNvPr>
          <p:cNvSpPr txBox="1"/>
          <p:nvPr/>
        </p:nvSpPr>
        <p:spPr>
          <a:xfrm>
            <a:off x="9362661" y="2027583"/>
            <a:ext cx="135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Denken im </a:t>
            </a:r>
          </a:p>
          <a:p>
            <a:pPr algn="ctr"/>
            <a:r>
              <a:rPr lang="de-DE" sz="2000" dirty="0"/>
              <a:t>Gegenteil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5ABE15-E5EB-4AC9-928F-26CDD21E1D48}"/>
              </a:ext>
            </a:extLst>
          </p:cNvPr>
          <p:cNvSpPr txBox="1"/>
          <p:nvPr/>
        </p:nvSpPr>
        <p:spPr>
          <a:xfrm>
            <a:off x="5864087" y="505651"/>
            <a:ext cx="1854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Konfliktgespräche</a:t>
            </a:r>
          </a:p>
          <a:p>
            <a:pPr algn="ctr"/>
            <a:r>
              <a:rPr lang="de-DE" dirty="0"/>
              <a:t>strukturiert</a:t>
            </a:r>
          </a:p>
          <a:p>
            <a:pPr algn="ctr"/>
            <a:r>
              <a:rPr lang="de-DE" dirty="0"/>
              <a:t>führen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CCAAED-3527-4D27-A70B-2D60E872B3A1}"/>
              </a:ext>
            </a:extLst>
          </p:cNvPr>
          <p:cNvSpPr txBox="1"/>
          <p:nvPr/>
        </p:nvSpPr>
        <p:spPr>
          <a:xfrm>
            <a:off x="2510602" y="1033360"/>
            <a:ext cx="1837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Strukturelle</a:t>
            </a:r>
          </a:p>
          <a:p>
            <a:pPr algn="ctr"/>
            <a:r>
              <a:rPr lang="de-DE" sz="1600" dirty="0"/>
              <a:t>Veränderungen</a:t>
            </a:r>
          </a:p>
          <a:p>
            <a:pPr algn="ctr"/>
            <a:r>
              <a:rPr lang="de-DE" sz="1600" dirty="0"/>
              <a:t>im Team entwickeln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0C7661-DC3F-4F8D-9F5D-BBE6B478FA42}"/>
              </a:ext>
            </a:extLst>
          </p:cNvPr>
          <p:cNvSpPr txBox="1"/>
          <p:nvPr/>
        </p:nvSpPr>
        <p:spPr>
          <a:xfrm>
            <a:off x="1780395" y="3468756"/>
            <a:ext cx="1429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Wahrnehmung</a:t>
            </a:r>
          </a:p>
          <a:p>
            <a:pPr algn="ctr"/>
            <a:r>
              <a:rPr lang="de-DE" sz="1600" dirty="0"/>
              <a:t>schulen und</a:t>
            </a:r>
          </a:p>
          <a:p>
            <a:pPr algn="ctr"/>
            <a:r>
              <a:rPr lang="de-DE" sz="1600" dirty="0"/>
              <a:t>Fragen stellen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F8206D-F704-4783-84E7-BEFA59C1A91B}"/>
              </a:ext>
            </a:extLst>
          </p:cNvPr>
          <p:cNvSpPr txBox="1"/>
          <p:nvPr/>
        </p:nvSpPr>
        <p:spPr>
          <a:xfrm>
            <a:off x="4731524" y="5299469"/>
            <a:ext cx="153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Mut zur</a:t>
            </a:r>
          </a:p>
          <a:p>
            <a:pPr algn="ctr"/>
            <a:r>
              <a:rPr lang="de-DE" sz="2400" dirty="0"/>
              <a:t>Hypothese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4ED68BF-B303-437B-A785-1E03146CAE76}"/>
              </a:ext>
            </a:extLst>
          </p:cNvPr>
          <p:cNvSpPr txBox="1"/>
          <p:nvPr/>
        </p:nvSpPr>
        <p:spPr>
          <a:xfrm>
            <a:off x="8049166" y="5120567"/>
            <a:ext cx="1703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eigene Rolle</a:t>
            </a:r>
          </a:p>
          <a:p>
            <a:pPr algn="ctr"/>
            <a:r>
              <a:rPr lang="de-DE" sz="2400" dirty="0"/>
              <a:t>reflektieren</a:t>
            </a:r>
          </a:p>
        </p:txBody>
      </p:sp>
    </p:spTree>
    <p:extLst>
      <p:ext uri="{BB962C8B-B14F-4D97-AF65-F5344CB8AC3E}">
        <p14:creationId xmlns:p14="http://schemas.microsoft.com/office/powerpoint/2010/main" val="337910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310317" y="1994383"/>
            <a:ext cx="494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Black" panose="020B0A04020102020204" pitchFamily="34" charset="0"/>
              </a:rPr>
              <a:t>Situation darstellen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Sichtbarer (objektiver) &amp; unsichtbarer (subjektiver) 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61838" y="2299231"/>
            <a:ext cx="3556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Black" panose="020B0A04020102020204" pitchFamily="34" charset="0"/>
              </a:rPr>
              <a:t>Klarheit herstellen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Argumente &amp; Sichtweisen austauschen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Interessen, Motive &amp; Einstellungen klären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Gesprächspausen ertragen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Fragen stellen &amp; Hypothesen bilden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798305" y="4450880"/>
            <a:ext cx="3935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Black" panose="020B0A04020102020204" pitchFamily="34" charset="0"/>
              </a:rPr>
              <a:t>Lösungsorientierung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Ideen – Kompromisse – Möglichkeiten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Mitverantwortung an der Lösung verdeutlichen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96912" y="5152209"/>
            <a:ext cx="3998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Black" panose="020B0A04020102020204" pitchFamily="34" charset="0"/>
              </a:rPr>
              <a:t>Vereinbarungen treffen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mündlich – schriftlich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gemeinsame (transparente) Zielraumgestaltung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8164" y="4351324"/>
            <a:ext cx="494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Black" panose="020B0A04020102020204" pitchFamily="34" charset="0"/>
              </a:rPr>
              <a:t>Durchführung &amp; Kontrolle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Alltagskontrolle –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Listen – erneutes Gespräch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40068" y="2840233"/>
            <a:ext cx="2699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 Black" panose="020B0A04020102020204" pitchFamily="34" charset="0"/>
              </a:rPr>
              <a:t>Konsequenzen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umsetzbar &amp; realistisch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Verhältnismäßigkeit beachten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6931" y="873683"/>
            <a:ext cx="466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Strukturiertes Konfliktgespräch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639086" y="3084446"/>
            <a:ext cx="504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RESPEKT</a:t>
            </a:r>
          </a:p>
          <a:p>
            <a:pPr algn="ctr"/>
            <a:r>
              <a:rPr lang="de-DE" sz="36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WERTSCHÄTZUNG</a:t>
            </a:r>
          </a:p>
        </p:txBody>
      </p:sp>
      <p:pic>
        <p:nvPicPr>
          <p:cNvPr id="11" name="Grafik 1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A8CF86C-8962-43CF-96DA-EBE2AA6FB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450367"/>
            <a:ext cx="2171700" cy="4381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CD1689-5DB0-43BA-A2E2-395128DC0A2B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</p:spTree>
    <p:extLst>
      <p:ext uri="{BB962C8B-B14F-4D97-AF65-F5344CB8AC3E}">
        <p14:creationId xmlns:p14="http://schemas.microsoft.com/office/powerpoint/2010/main" val="124861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5A8CF86C-8962-43CF-96DA-EBE2AA6FB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450367"/>
            <a:ext cx="2171700" cy="4381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0CD1689-5DB0-43BA-A2E2-395128DC0A2B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36ED35-9BA6-48CB-A62A-05B5D0BCACFB}"/>
              </a:ext>
            </a:extLst>
          </p:cNvPr>
          <p:cNvSpPr txBox="1"/>
          <p:nvPr/>
        </p:nvSpPr>
        <p:spPr>
          <a:xfrm>
            <a:off x="476064" y="1864257"/>
            <a:ext cx="11239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dirty="0">
                <a:latin typeface="Arial Black" panose="020B0A04020102020204" pitchFamily="34" charset="0"/>
              </a:rPr>
              <a:t>stresswert.de/</a:t>
            </a:r>
            <a:r>
              <a:rPr lang="de-DE" sz="7200" dirty="0" err="1">
                <a:latin typeface="Arial Black" panose="020B0A04020102020204" pitchFamily="34" charset="0"/>
              </a:rPr>
              <a:t>coltene</a:t>
            </a:r>
            <a:endParaRPr lang="de-DE" sz="7200" dirty="0">
              <a:latin typeface="Arial Black" panose="020B0A040201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18C29C2-9BBF-4243-9EC5-C574077A0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65" y="3263347"/>
            <a:ext cx="2329070" cy="2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142B0D8-1E6D-48D4-A316-AE61A9AA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3B510B-CE28-47C3-AE23-DF39E91A5EF8}"/>
              </a:ext>
            </a:extLst>
          </p:cNvPr>
          <p:cNvSpPr txBox="1"/>
          <p:nvPr/>
        </p:nvSpPr>
        <p:spPr>
          <a:xfrm>
            <a:off x="3020505" y="1138212"/>
            <a:ext cx="2049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Arbeitszeiten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5EF314-8F1A-46AB-9BF7-8BA119449639}"/>
              </a:ext>
            </a:extLst>
          </p:cNvPr>
          <p:cNvSpPr txBox="1"/>
          <p:nvPr/>
        </p:nvSpPr>
        <p:spPr>
          <a:xfrm>
            <a:off x="1866288" y="1776679"/>
            <a:ext cx="2923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Aufgabenverteilung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F562C5-AFAD-460E-A942-60F517FFFB36}"/>
              </a:ext>
            </a:extLst>
          </p:cNvPr>
          <p:cNvSpPr txBox="1"/>
          <p:nvPr/>
        </p:nvSpPr>
        <p:spPr>
          <a:xfrm>
            <a:off x="4560870" y="536733"/>
            <a:ext cx="183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Ressourcen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CA828C-D53E-41C1-BCFB-8E2DF24B8F1E}"/>
              </a:ext>
            </a:extLst>
          </p:cNvPr>
          <p:cNvSpPr txBox="1"/>
          <p:nvPr/>
        </p:nvSpPr>
        <p:spPr>
          <a:xfrm>
            <a:off x="5593879" y="1099359"/>
            <a:ext cx="2236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Arbeitsabläufe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E5F4213-9E95-4951-9208-7BE44346EFDF}"/>
              </a:ext>
            </a:extLst>
          </p:cNvPr>
          <p:cNvSpPr txBox="1"/>
          <p:nvPr/>
        </p:nvSpPr>
        <p:spPr>
          <a:xfrm>
            <a:off x="8248044" y="1220872"/>
            <a:ext cx="972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Streit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6956B9-2D2D-4FC6-9CE4-21F335DFE53E}"/>
              </a:ext>
            </a:extLst>
          </p:cNvPr>
          <p:cNvSpPr txBox="1"/>
          <p:nvPr/>
        </p:nvSpPr>
        <p:spPr>
          <a:xfrm>
            <a:off x="9663889" y="1538322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Missstimmung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FE3375-AB69-41D1-8FD7-2E976588B23D}"/>
              </a:ext>
            </a:extLst>
          </p:cNvPr>
          <p:cNvSpPr txBox="1"/>
          <p:nvPr/>
        </p:nvSpPr>
        <p:spPr>
          <a:xfrm>
            <a:off x="5070169" y="1855053"/>
            <a:ext cx="3999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Atmosphärische Störungen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1510038-466D-4FE0-ADC6-83457AB1A021}"/>
              </a:ext>
            </a:extLst>
          </p:cNvPr>
          <p:cNvSpPr txBox="1"/>
          <p:nvPr/>
        </p:nvSpPr>
        <p:spPr>
          <a:xfrm>
            <a:off x="6987144" y="195876"/>
            <a:ext cx="106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Fehler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508DF0-7BE5-432E-B1F1-C9402AF8E998}"/>
              </a:ext>
            </a:extLst>
          </p:cNvPr>
          <p:cNvSpPr txBox="1"/>
          <p:nvPr/>
        </p:nvSpPr>
        <p:spPr>
          <a:xfrm>
            <a:off x="8913859" y="610592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Stimmung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1E533B9-BC15-492B-80E7-D67775364E34}"/>
              </a:ext>
            </a:extLst>
          </p:cNvPr>
          <p:cNvSpPr txBox="1"/>
          <p:nvPr/>
        </p:nvSpPr>
        <p:spPr>
          <a:xfrm>
            <a:off x="745289" y="1266148"/>
            <a:ext cx="180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Tageslaune</a:t>
            </a:r>
          </a:p>
        </p:txBody>
      </p:sp>
      <p:pic>
        <p:nvPicPr>
          <p:cNvPr id="10" name="Grafik 9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C4AF862-CA8F-4E4B-9652-E2E17641A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142B0D8-1E6D-48D4-A316-AE61A9AA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EFB2F0-C222-4599-9568-EB39273E7C21}"/>
              </a:ext>
            </a:extLst>
          </p:cNvPr>
          <p:cNvSpPr txBox="1"/>
          <p:nvPr/>
        </p:nvSpPr>
        <p:spPr>
          <a:xfrm>
            <a:off x="2424463" y="1352469"/>
            <a:ext cx="716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sichtbarer - beschreibbarer Bereich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EC9684-2408-4AE1-AE79-0516C5B6FAB3}"/>
              </a:ext>
            </a:extLst>
          </p:cNvPr>
          <p:cNvSpPr txBox="1"/>
          <p:nvPr/>
        </p:nvSpPr>
        <p:spPr>
          <a:xfrm>
            <a:off x="4027466" y="3792253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Gefühle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2CEB2F-44D5-4B63-8481-C5E5DC6FD737}"/>
              </a:ext>
            </a:extLst>
          </p:cNvPr>
          <p:cNvSpPr txBox="1"/>
          <p:nvPr/>
        </p:nvSpPr>
        <p:spPr>
          <a:xfrm>
            <a:off x="4574181" y="4620611"/>
            <a:ext cx="158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Gedanken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90E1B-ABE7-4329-97B4-54AB85595C90}"/>
              </a:ext>
            </a:extLst>
          </p:cNvPr>
          <p:cNvSpPr txBox="1"/>
          <p:nvPr/>
        </p:nvSpPr>
        <p:spPr>
          <a:xfrm>
            <a:off x="6163912" y="3976867"/>
            <a:ext cx="2143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Konkurrenzen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46B34A-23FA-4CA7-BE81-976DB5A0F202}"/>
              </a:ext>
            </a:extLst>
          </p:cNvPr>
          <p:cNvSpPr txBox="1"/>
          <p:nvPr/>
        </p:nvSpPr>
        <p:spPr>
          <a:xfrm>
            <a:off x="2081766" y="4767232"/>
            <a:ext cx="162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Eifersucht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C145DD-DEA5-45E4-9512-6F0C6768D439}"/>
              </a:ext>
            </a:extLst>
          </p:cNvPr>
          <p:cNvSpPr txBox="1"/>
          <p:nvPr/>
        </p:nvSpPr>
        <p:spPr>
          <a:xfrm>
            <a:off x="9113787" y="3874829"/>
            <a:ext cx="111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Motive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091A448-D1F5-48A0-8297-068D5039C775}"/>
              </a:ext>
            </a:extLst>
          </p:cNvPr>
          <p:cNvSpPr txBox="1"/>
          <p:nvPr/>
        </p:nvSpPr>
        <p:spPr>
          <a:xfrm>
            <a:off x="10035138" y="5663545"/>
            <a:ext cx="1687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Interessen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6B029B-950A-470D-85DB-2AE0293D1EA3}"/>
              </a:ext>
            </a:extLst>
          </p:cNvPr>
          <p:cNvSpPr txBox="1"/>
          <p:nvPr/>
        </p:nvSpPr>
        <p:spPr>
          <a:xfrm>
            <a:off x="1186407" y="3874829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Einstellungen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608AC1C-6378-4676-A801-FCCEC2358B51}"/>
              </a:ext>
            </a:extLst>
          </p:cNvPr>
          <p:cNvSpPr txBox="1"/>
          <p:nvPr/>
        </p:nvSpPr>
        <p:spPr>
          <a:xfrm>
            <a:off x="5102920" y="3129047"/>
            <a:ext cx="1805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Antipathien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385B20-9CE3-4B16-9E02-842C1F6B9A03}"/>
              </a:ext>
            </a:extLst>
          </p:cNvPr>
          <p:cNvSpPr txBox="1"/>
          <p:nvPr/>
        </p:nvSpPr>
        <p:spPr>
          <a:xfrm>
            <a:off x="7420207" y="4819117"/>
            <a:ext cx="2844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Heimlicher Gewinn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F72CF0D-83B5-4F44-B0A0-5DE456D22FFA}"/>
              </a:ext>
            </a:extLst>
          </p:cNvPr>
          <p:cNvSpPr txBox="1"/>
          <p:nvPr/>
        </p:nvSpPr>
        <p:spPr>
          <a:xfrm>
            <a:off x="7868176" y="3031950"/>
            <a:ext cx="268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Cliquenwirtschaft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7C79C81-CFD3-4A66-BE38-5DB3F1D53ECF}"/>
              </a:ext>
            </a:extLst>
          </p:cNvPr>
          <p:cNvSpPr txBox="1"/>
          <p:nvPr/>
        </p:nvSpPr>
        <p:spPr>
          <a:xfrm>
            <a:off x="2104846" y="2899850"/>
            <a:ext cx="2270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Arial Black" panose="020B0A04020102020204" pitchFamily="34" charset="0"/>
              </a:rPr>
              <a:t>Querschiessen</a:t>
            </a:r>
            <a:endParaRPr lang="de-DE" sz="2000" dirty="0">
              <a:latin typeface="Arial Black" panose="020B0A040201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ECA7322-92B5-4BF5-AFD7-F26BCA10FF4E}"/>
              </a:ext>
            </a:extLst>
          </p:cNvPr>
          <p:cNvSpPr txBox="1"/>
          <p:nvPr/>
        </p:nvSpPr>
        <p:spPr>
          <a:xfrm>
            <a:off x="1680540" y="5548581"/>
            <a:ext cx="238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Nicht mitziehen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C6FCAA6-F6F4-4C77-96EE-7E21922A6FCB}"/>
              </a:ext>
            </a:extLst>
          </p:cNvPr>
          <p:cNvSpPr txBox="1"/>
          <p:nvPr/>
        </p:nvSpPr>
        <p:spPr>
          <a:xfrm>
            <a:off x="4814014" y="5488199"/>
            <a:ext cx="2563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Statusempfinden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C4375EF-3773-4254-AC94-C74BFD5F3B7B}"/>
              </a:ext>
            </a:extLst>
          </p:cNvPr>
          <p:cNvSpPr txBox="1"/>
          <p:nvPr/>
        </p:nvSpPr>
        <p:spPr>
          <a:xfrm>
            <a:off x="7638327" y="5926544"/>
            <a:ext cx="2046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 Black" panose="020B0A04020102020204" pitchFamily="34" charset="0"/>
              </a:rPr>
              <a:t>Gute Gründe </a:t>
            </a:r>
          </a:p>
        </p:txBody>
      </p:sp>
    </p:spTree>
    <p:extLst>
      <p:ext uri="{BB962C8B-B14F-4D97-AF65-F5344CB8AC3E}">
        <p14:creationId xmlns:p14="http://schemas.microsoft.com/office/powerpoint/2010/main" val="408753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142B0D8-1E6D-48D4-A316-AE61A9AA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8FEE37-7637-4FDA-B8DF-7085C90F58A5}"/>
              </a:ext>
            </a:extLst>
          </p:cNvPr>
          <p:cNvSpPr txBox="1"/>
          <p:nvPr/>
        </p:nvSpPr>
        <p:spPr>
          <a:xfrm>
            <a:off x="2490724" y="1404050"/>
            <a:ext cx="716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sichtbarer - beschreibbarer Bereich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794714-E4A8-4626-9F4A-5B5A2B8DF845}"/>
              </a:ext>
            </a:extLst>
          </p:cNvPr>
          <p:cNvSpPr txBox="1"/>
          <p:nvPr/>
        </p:nvSpPr>
        <p:spPr>
          <a:xfrm>
            <a:off x="2671473" y="3922517"/>
            <a:ext cx="684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rial Black" panose="020B0A04020102020204" pitchFamily="34" charset="0"/>
              </a:rPr>
              <a:t>unsichtbarer – verdeckter Bereich</a:t>
            </a:r>
          </a:p>
        </p:txBody>
      </p:sp>
    </p:spTree>
    <p:extLst>
      <p:ext uri="{BB962C8B-B14F-4D97-AF65-F5344CB8AC3E}">
        <p14:creationId xmlns:p14="http://schemas.microsoft.com/office/powerpoint/2010/main" val="11420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142B0D8-1E6D-48D4-A316-AE61A9AA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A8FEE37-7637-4FDA-B8DF-7085C90F58A5}"/>
              </a:ext>
            </a:extLst>
          </p:cNvPr>
          <p:cNvSpPr txBox="1"/>
          <p:nvPr/>
        </p:nvSpPr>
        <p:spPr>
          <a:xfrm>
            <a:off x="2510602" y="1400952"/>
            <a:ext cx="716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sichtbarer - beschreibbarer Bereich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794714-E4A8-4626-9F4A-5B5A2B8DF845}"/>
              </a:ext>
            </a:extLst>
          </p:cNvPr>
          <p:cNvSpPr txBox="1"/>
          <p:nvPr/>
        </p:nvSpPr>
        <p:spPr>
          <a:xfrm>
            <a:off x="2667407" y="4016106"/>
            <a:ext cx="684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unsichtbarer – verdeckter Bereich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D4A176-B40C-47FA-96C7-BAD56E6484AE}"/>
              </a:ext>
            </a:extLst>
          </p:cNvPr>
          <p:cNvSpPr txBox="1"/>
          <p:nvPr/>
        </p:nvSpPr>
        <p:spPr>
          <a:xfrm>
            <a:off x="3639981" y="605035"/>
            <a:ext cx="49039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dirty="0">
                <a:latin typeface="Arial Black" panose="020B0A04020102020204" pitchFamily="34" charset="0"/>
              </a:rPr>
              <a:t>20 %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4F8E21B-2278-4588-9F29-822AF94138AE}"/>
              </a:ext>
            </a:extLst>
          </p:cNvPr>
          <p:cNvSpPr txBox="1"/>
          <p:nvPr/>
        </p:nvSpPr>
        <p:spPr>
          <a:xfrm>
            <a:off x="3639981" y="3169720"/>
            <a:ext cx="49039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dirty="0">
                <a:latin typeface="Arial Black" panose="020B0A04020102020204" pitchFamily="34" charset="0"/>
              </a:rPr>
              <a:t>80 %</a:t>
            </a:r>
          </a:p>
        </p:txBody>
      </p:sp>
    </p:spTree>
    <p:extLst>
      <p:ext uri="{BB962C8B-B14F-4D97-AF65-F5344CB8AC3E}">
        <p14:creationId xmlns:p14="http://schemas.microsoft.com/office/powerpoint/2010/main" val="398046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142B0D8-1E6D-48D4-A316-AE61A9AA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EFFAF9B-5214-42EF-B9E7-F793223D7BE7}"/>
              </a:ext>
            </a:extLst>
          </p:cNvPr>
          <p:cNvSpPr txBox="1"/>
          <p:nvPr/>
        </p:nvSpPr>
        <p:spPr>
          <a:xfrm>
            <a:off x="1582584" y="5011341"/>
            <a:ext cx="9026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Jeder ist einzigartig!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502946-525F-4F8D-BC63-E3D001066ACE}"/>
              </a:ext>
            </a:extLst>
          </p:cNvPr>
          <p:cNvSpPr txBox="1"/>
          <p:nvPr/>
        </p:nvSpPr>
        <p:spPr>
          <a:xfrm>
            <a:off x="2963571" y="3811012"/>
            <a:ext cx="6264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Persönlichkeit</a:t>
            </a:r>
          </a:p>
        </p:txBody>
      </p:sp>
    </p:spTree>
    <p:extLst>
      <p:ext uri="{BB962C8B-B14F-4D97-AF65-F5344CB8AC3E}">
        <p14:creationId xmlns:p14="http://schemas.microsoft.com/office/powerpoint/2010/main" val="246013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7142B0D8-1E6D-48D4-A316-AE61A9AA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0" y="365000"/>
            <a:ext cx="2747737" cy="5543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7502946-525F-4F8D-BC63-E3D001066ACE}"/>
              </a:ext>
            </a:extLst>
          </p:cNvPr>
          <p:cNvSpPr txBox="1"/>
          <p:nvPr/>
        </p:nvSpPr>
        <p:spPr>
          <a:xfrm>
            <a:off x="587375" y="1397760"/>
            <a:ext cx="8701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Persönlichkeitskern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692B32-BD3A-4A9F-A703-5B1A9CF21411}"/>
              </a:ext>
            </a:extLst>
          </p:cNvPr>
          <p:cNvSpPr txBox="1"/>
          <p:nvPr/>
        </p:nvSpPr>
        <p:spPr>
          <a:xfrm>
            <a:off x="587375" y="2226036"/>
            <a:ext cx="10878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Interessen Motive Werte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17A372-04E6-4149-8DA1-54E43A08503D}"/>
              </a:ext>
            </a:extLst>
          </p:cNvPr>
          <p:cNvSpPr txBox="1"/>
          <p:nvPr/>
        </p:nvSpPr>
        <p:spPr>
          <a:xfrm>
            <a:off x="587375" y="3123729"/>
            <a:ext cx="11263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beobachtbares Verhalten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23EDF8D-15B9-4CAA-A66D-E8BBDBC8FB02}"/>
              </a:ext>
            </a:extLst>
          </p:cNvPr>
          <p:cNvSpPr txBox="1"/>
          <p:nvPr/>
        </p:nvSpPr>
        <p:spPr>
          <a:xfrm>
            <a:off x="587374" y="3952005"/>
            <a:ext cx="7165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Kommunikation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FF1C02-EDEE-4D90-8760-8A378A2D178B}"/>
              </a:ext>
            </a:extLst>
          </p:cNvPr>
          <p:cNvSpPr txBox="1"/>
          <p:nvPr/>
        </p:nvSpPr>
        <p:spPr>
          <a:xfrm>
            <a:off x="587375" y="4780281"/>
            <a:ext cx="397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Wirkung</a:t>
            </a:r>
          </a:p>
        </p:txBody>
      </p:sp>
    </p:spTree>
    <p:extLst>
      <p:ext uri="{BB962C8B-B14F-4D97-AF65-F5344CB8AC3E}">
        <p14:creationId xmlns:p14="http://schemas.microsoft.com/office/powerpoint/2010/main" val="922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898A00E-8324-45C7-ACE7-150148479B33}"/>
              </a:ext>
            </a:extLst>
          </p:cNvPr>
          <p:cNvSpPr txBox="1"/>
          <p:nvPr/>
        </p:nvSpPr>
        <p:spPr>
          <a:xfrm>
            <a:off x="512299" y="6440984"/>
            <a:ext cx="39966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Torsten Krüger — Teamentwicklung &amp; Konfliktmanagement — </a:t>
            </a:r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www.stresswert.de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951EB4-2CCE-49FE-9E6A-38ED3F626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7" y="461340"/>
            <a:ext cx="2171700" cy="43815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63F374F-2ED9-4668-8366-96E92F7B81FA}"/>
              </a:ext>
            </a:extLst>
          </p:cNvPr>
          <p:cNvCxnSpPr/>
          <p:nvPr/>
        </p:nvCxnSpPr>
        <p:spPr>
          <a:xfrm>
            <a:off x="6115878" y="1013794"/>
            <a:ext cx="0" cy="4850296"/>
          </a:xfrm>
          <a:prstGeom prst="straightConnector1">
            <a:avLst/>
          </a:prstGeom>
          <a:ln w="1270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02B84B62-3944-477D-9DA3-1BEC1675A94B}"/>
              </a:ext>
            </a:extLst>
          </p:cNvPr>
          <p:cNvCxnSpPr>
            <a:cxnSpLocks/>
          </p:cNvCxnSpPr>
          <p:nvPr/>
        </p:nvCxnSpPr>
        <p:spPr>
          <a:xfrm rot="5400000">
            <a:off x="6115878" y="967411"/>
            <a:ext cx="0" cy="4850296"/>
          </a:xfrm>
          <a:prstGeom prst="straightConnector1">
            <a:avLst/>
          </a:prstGeom>
          <a:ln w="127000">
            <a:solidFill>
              <a:schemeClr val="bg1">
                <a:alpha val="97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16636CA-EDB6-41BD-8A7B-99879ED726DA}"/>
              </a:ext>
            </a:extLst>
          </p:cNvPr>
          <p:cNvSpPr txBox="1"/>
          <p:nvPr/>
        </p:nvSpPr>
        <p:spPr>
          <a:xfrm>
            <a:off x="5754240" y="222804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936FD6-85BC-48A6-8112-786A943CD5C6}"/>
              </a:ext>
            </a:extLst>
          </p:cNvPr>
          <p:cNvSpPr txBox="1"/>
          <p:nvPr/>
        </p:nvSpPr>
        <p:spPr>
          <a:xfrm>
            <a:off x="5734362" y="5848505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46ED3C2-72F4-4CD8-8072-E0C1260F27A8}"/>
              </a:ext>
            </a:extLst>
          </p:cNvPr>
          <p:cNvSpPr txBox="1"/>
          <p:nvPr/>
        </p:nvSpPr>
        <p:spPr>
          <a:xfrm>
            <a:off x="2967455" y="2977277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F4579B2-EC72-445B-9A48-183B1A39C677}"/>
              </a:ext>
            </a:extLst>
          </p:cNvPr>
          <p:cNvSpPr txBox="1"/>
          <p:nvPr/>
        </p:nvSpPr>
        <p:spPr>
          <a:xfrm>
            <a:off x="8560904" y="2930894"/>
            <a:ext cx="723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143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Breitbild</PresentationFormat>
  <Paragraphs>119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Aharoni</vt:lpstr>
      <vt:lpstr>Arial</vt:lpstr>
      <vt:lpstr>Arial Black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2019-05-09T06:01:15Z</dcterms:created>
  <dcterms:modified xsi:type="dcterms:W3CDTF">2019-05-09T06:02:05Z</dcterms:modified>
  <cp:category/>
</cp:coreProperties>
</file>